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1" autoAdjust="0"/>
    <p:restoredTop sz="94660"/>
  </p:normalViewPr>
  <p:slideViewPr>
    <p:cSldViewPr snapToGrid="0">
      <p:cViewPr varScale="1">
        <p:scale>
          <a:sx n="96" d="100"/>
          <a:sy n="96" d="100"/>
        </p:scale>
        <p:origin x="34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ADE32-F434-B2D6-8ACA-F44ED966E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7FBA3-BE9F-E4FA-DA61-3C4D18671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31E1F-882F-BD9A-1160-45D75D074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FD38F-214B-F5D7-AEF1-AD6C0D45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4CEA9-D8B6-CC06-C7A0-20EF7BE2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6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6E82-6E19-A8D2-909F-F6006E85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CA726-8888-7556-C9CF-25574E25A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BADA9-9F39-4642-3BAE-7F7544AC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36AA5-BA80-AFAA-B4CF-593AB7C4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A5FCD-2884-7300-20BB-B02C6737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3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C3686-3226-299C-852F-3E6354FD3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FB258-ED1D-2CB3-5CE3-5CEC108B5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50227-4A7A-A64B-3C2C-395DB5AF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52E87-5503-A89B-9F4A-27FDE924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09C9C-EF45-2D8F-2D67-3A535E08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5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363-EB88-EE7D-4CFC-869B735B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ADCDC-712D-1B3D-705E-17E5FEDEB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5E270-1C08-16A7-5499-B2AC8E4E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DA946-1004-0DBA-7F90-65730326F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5ABF4-C620-9B6F-317C-2E487430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0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F8E3-4609-6BEC-608E-A53698E9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27BD-0009-227B-A7DC-F293ED1F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6C88E-59ED-F9D1-B510-B48768522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22A55-B82F-F7E4-A15E-F5144FF7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35C8D-1BAB-A4E6-3836-9F0DC630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1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AA9C-09E2-AA8C-647F-4D11542F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EC85-1E1F-7442-5B63-723076397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8BE5A-B23A-69B0-7175-8BB64E7BE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B3706-A37E-35B6-2792-3DE2B6B9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A0974-CC87-82E5-7795-7369BAD6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43AC-D6F3-F130-01B1-C032850F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6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6743-AC1F-818C-FC27-F60736A4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B8367-B9CD-D801-599D-105A87AD6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50354-902E-4E9D-2EAB-B3D0C321F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B8320-6046-CDC2-BF86-50C8C1F63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95BE9-6645-FA4D-F661-CC311B53A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27E21-AE2B-6632-4F72-3FDA02E1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33AB54-9E40-E81E-FD5C-9FB88D39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7A322-AFA2-C438-3972-8E858922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1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0365-377A-719E-361C-2A1436AE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1C261-3481-E90A-372E-78E68035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56B85-8DD7-1187-9328-185BA0DA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964AF-9216-6B6C-00A7-376306DB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E78FE-F901-660F-73F7-C78387DB5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E3C6BA-001E-EA82-6AC5-B11D0E23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7738-BEA5-3584-63A1-2CDA3556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27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816B-0802-FC82-B16E-8AAAC2BB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73AE-2AD4-96D3-3C63-EB107A42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A1617-1BBB-8CA6-82DE-4C3E81D85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0A7D6-D25A-0D54-611B-05BC8150F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24F04-6600-8E83-C0DF-BCC80F95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48E08-A1E5-0500-11D6-378C2984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11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E17D-E1EC-8076-C481-522EBD5F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951C0D-2EAC-3834-9029-83520C6D0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130AE-23FA-E526-7A91-B2139291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ACA7D-161F-2B1A-C7AA-C5F93850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2298A-D7E2-803E-4EB3-D595BC100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B1460-323B-CA07-4EC7-AC217911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7C187E-73E7-CE7B-4CB8-F1549945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97FED-D208-D3A3-F7F3-2B4A24156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59665-ED89-91FC-4847-B0CDB2E6A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2976-A2F4-4834-B735-CAE68ED3D06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21842-32B0-6B22-3463-482E43945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CD893-635D-AF5F-858D-0EFFAD7CB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350C5-AB24-486B-AE47-C381D4C43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usoft-international.com/" TargetMode="External"/><Relationship Id="rId7" Type="http://schemas.openxmlformats.org/officeDocument/2006/relationships/hyperlink" Target="https://doi.org/10.1016/s0047-2352(98)00021-x" TargetMode="External"/><Relationship Id="rId2" Type="http://schemas.openxmlformats.org/officeDocument/2006/relationships/hyperlink" Target="https://www.baltimorepolic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antargo.com/help/r/latest/packages/pracma/2.3.3/hurst" TargetMode="External"/><Relationship Id="rId5" Type="http://schemas.openxmlformats.org/officeDocument/2006/relationships/hyperlink" Target="https://data.baltimorecity.gov/" TargetMode="External"/><Relationship Id="rId4" Type="http://schemas.openxmlformats.org/officeDocument/2006/relationships/hyperlink" Target="https://doi.org/10.1142/s0218348x1750043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C7B9B5-2B57-5AEC-C794-9FFC49660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340" y="0"/>
            <a:ext cx="5180558" cy="1163491"/>
          </a:xfrm>
        </p:spPr>
        <p:txBody>
          <a:bodyPr>
            <a:noAutofit/>
          </a:bodyPr>
          <a:lstStyle/>
          <a:p>
            <a:r>
              <a:rPr lang="en-US" dirty="0"/>
              <a:t>Rescaled Range Analysis of a decade of crime in Baltimore</a:t>
            </a:r>
          </a:p>
          <a:p>
            <a:r>
              <a:rPr lang="en-US" sz="1800" b="0" i="0" u="none" strike="noStrike" baseline="0" dirty="0">
                <a:latin typeface="MinionPro-Regular"/>
              </a:rPr>
              <a:t>https://github.com/T4rnover/PoCS_Final_Paper</a:t>
            </a:r>
            <a:endParaRPr lang="en-US" dirty="0"/>
          </a:p>
          <a:p>
            <a:r>
              <a:rPr lang="en-US" dirty="0"/>
              <a:t>Frederick R. “Randy” Carlson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1AEDDA-06FD-AB9F-3CED-339DD4BC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54" y="1708484"/>
            <a:ext cx="4957747" cy="5149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FDB122-A8F8-BCD9-A502-30F475EE0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9" y="2141621"/>
            <a:ext cx="7028978" cy="42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6706-E645-9833-7015-BDB26D8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of at least three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F7EF-8FCC-9EAD-577A-649FE01EC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– Do a rescaled range Hurst Estimate of Crime in Baltimore’s Police Districts.</a:t>
            </a:r>
          </a:p>
          <a:p>
            <a:r>
              <a:rPr lang="en-US" dirty="0"/>
              <a:t>Tools:  Minitab, R and Possibly a (very) old tool called Benoit.</a:t>
            </a:r>
          </a:p>
          <a:p>
            <a:r>
              <a:rPr lang="en-US" dirty="0"/>
              <a:t>Results, a persistence value and some sort of simple value per district. Secondary goal: Cross Check with R Package. </a:t>
            </a:r>
          </a:p>
          <a:p>
            <a:r>
              <a:rPr lang="en-US" dirty="0"/>
              <a:t>Data: From Open Baltimore.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9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0D7132-67D4-3D2D-A72C-F7B6D8342E37}"/>
              </a:ext>
            </a:extLst>
          </p:cNvPr>
          <p:cNvSpPr txBox="1"/>
          <p:nvPr/>
        </p:nvSpPr>
        <p:spPr>
          <a:xfrm>
            <a:off x="56987" y="192512"/>
            <a:ext cx="39728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Data!!</a:t>
            </a:r>
          </a:p>
          <a:p>
            <a:endParaRPr lang="en-US" dirty="0"/>
          </a:p>
          <a:p>
            <a:r>
              <a:rPr lang="en-US" dirty="0"/>
              <a:t>Not really an issue</a:t>
            </a:r>
          </a:p>
          <a:p>
            <a:r>
              <a:rPr lang="en-US" dirty="0"/>
              <a:t>Baltimore PD has excellent data sources.</a:t>
            </a:r>
          </a:p>
          <a:p>
            <a:r>
              <a:rPr lang="en-US" dirty="0"/>
              <a:t>Minitab an absolute life saver.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9E3AA-2E5A-A44E-A31F-4F18F377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7" y="2156415"/>
            <a:ext cx="10492125" cy="4359018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B98FF7A-79A6-9266-9C53-F637203A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03" y="192512"/>
            <a:ext cx="6357141" cy="49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9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BE07D8-FD7C-F25A-6198-A7719D35CECD}"/>
              </a:ext>
            </a:extLst>
          </p:cNvPr>
          <p:cNvSpPr txBox="1"/>
          <p:nvPr/>
        </p:nvSpPr>
        <p:spPr>
          <a:xfrm>
            <a:off x="73151" y="0"/>
            <a:ext cx="1169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Model and Measurement – Hurst Exponents!!</a:t>
            </a:r>
          </a:p>
          <a:p>
            <a:endParaRPr lang="en-US" dirty="0"/>
          </a:p>
          <a:p>
            <a:r>
              <a:rPr lang="en-US" dirty="0"/>
              <a:t>It’s not just for Stock Markets!!</a:t>
            </a:r>
          </a:p>
          <a:p>
            <a:r>
              <a:rPr lang="en-US" dirty="0"/>
              <a:t>Invaluable “before it’s time” 1998 paper from Indiana Criminologist </a:t>
            </a:r>
            <a:r>
              <a:rPr lang="en-US" dirty="0" err="1"/>
              <a:t>Anvind</a:t>
            </a:r>
            <a:r>
              <a:rPr lang="en-US" dirty="0"/>
              <a:t> Verma showed that R/S range estimation was feasible. </a:t>
            </a:r>
          </a:p>
          <a:p>
            <a:r>
              <a:rPr lang="en-US" dirty="0"/>
              <a:t>We have much, much more data than 25 years ago.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17391-7688-F299-0148-B3FBB784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76" y="2031325"/>
            <a:ext cx="4974850" cy="2983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A2629-054F-DED0-3FD5-4649A2D44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409" y="1829329"/>
            <a:ext cx="5919109" cy="4432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1E94B-D821-49DE-EF6D-755915E2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599" y="5014449"/>
            <a:ext cx="3986061" cy="1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45DD18-99E3-25B4-6FE4-5148CA6BDE44}"/>
              </a:ext>
            </a:extLst>
          </p:cNvPr>
          <p:cNvSpPr txBox="1"/>
          <p:nvPr/>
        </p:nvSpPr>
        <p:spPr>
          <a:xfrm>
            <a:off x="1524" y="117086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Results!!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625E8-88DC-E322-B47F-A13208A4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951" y="1124522"/>
            <a:ext cx="4197160" cy="4732486"/>
          </a:xfrm>
          <a:prstGeom prst="rect">
            <a:avLst/>
          </a:prstGeom>
        </p:spPr>
      </p:pic>
      <p:grpSp>
        <p:nvGrpSpPr>
          <p:cNvPr id="9" name="Group 4">
            <a:extLst>
              <a:ext uri="{FF2B5EF4-FFF2-40B4-BE49-F238E27FC236}">
                <a16:creationId xmlns:a16="http://schemas.microsoft.com/office/drawing/2014/main" id="{D3C3478B-0D67-10D5-1623-DAC0963F74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1929" y="1124522"/>
            <a:ext cx="3797838" cy="4873942"/>
            <a:chOff x="57" y="933"/>
            <a:chExt cx="2534" cy="3252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ECDA52E7-7FFF-7BA3-831C-9D838CC1F16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" y="933"/>
              <a:ext cx="2534" cy="3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EBA6E382-7341-9C1E-4FD5-C33C0EE89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" y="933"/>
              <a:ext cx="2537" cy="325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03B70F-841F-AE93-40B0-CCF469DB53E5}"/>
              </a:ext>
            </a:extLst>
          </p:cNvPr>
          <p:cNvSpPr txBox="1"/>
          <p:nvPr/>
        </p:nvSpPr>
        <p:spPr>
          <a:xfrm>
            <a:off x="946277" y="6091284"/>
            <a:ext cx="245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R/S - Western District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E9C995-2906-0173-971D-B8D8EAD77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440" y="1124522"/>
            <a:ext cx="3802334" cy="3893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574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45DD18-99E3-25B4-6FE4-5148CA6BDE44}"/>
              </a:ext>
            </a:extLst>
          </p:cNvPr>
          <p:cNvSpPr txBox="1"/>
          <p:nvPr/>
        </p:nvSpPr>
        <p:spPr>
          <a:xfrm>
            <a:off x="1524" y="117086"/>
            <a:ext cx="60944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Second Check</a:t>
            </a:r>
          </a:p>
          <a:p>
            <a:pPr marL="571500" indent="-571500">
              <a:buFontTx/>
              <a:buChar char="-"/>
            </a:pPr>
            <a:r>
              <a:rPr lang="en-US" sz="2400" b="1" dirty="0"/>
              <a:t>Use R “Pragma” Package</a:t>
            </a:r>
          </a:p>
          <a:p>
            <a:pPr marL="571500" indent="-571500">
              <a:buFontTx/>
              <a:buChar char="-"/>
            </a:pPr>
            <a:r>
              <a:rPr lang="en-US" sz="2400" b="1" dirty="0"/>
              <a:t>Has Hurst Estimation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5197E-EF69-8969-1D81-71F7964FE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57" y="117086"/>
            <a:ext cx="4216842" cy="4419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0F12FA-9A81-5FE2-486A-5550C13D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0" y="1635009"/>
            <a:ext cx="6094475" cy="4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5E400-55C5-AF65-7E22-FBE30AE2E3CE}"/>
              </a:ext>
            </a:extLst>
          </p:cNvPr>
          <p:cNvSpPr txBox="1"/>
          <p:nvPr/>
        </p:nvSpPr>
        <p:spPr>
          <a:xfrm>
            <a:off x="6096000" y="4668004"/>
            <a:ext cx="5768051" cy="2031325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 H estimated from the R package is 0.600 for the</a:t>
            </a:r>
          </a:p>
          <a:p>
            <a:r>
              <a:rPr lang="en-US" dirty="0"/>
              <a:t>Southwest District and 0.571 for the Western District.</a:t>
            </a:r>
          </a:p>
          <a:p>
            <a:r>
              <a:rPr lang="en-US" dirty="0"/>
              <a:t>This is a difference o f - 0.004 for the Southwest District</a:t>
            </a:r>
          </a:p>
          <a:p>
            <a:r>
              <a:rPr lang="en-US" dirty="0"/>
              <a:t>and -0.027 for the Western District.</a:t>
            </a:r>
          </a:p>
          <a:p>
            <a:endParaRPr lang="en-US" dirty="0"/>
          </a:p>
          <a:p>
            <a:r>
              <a:rPr lang="en-US" dirty="0"/>
              <a:t>These results seem solid but should be taken with a grain</a:t>
            </a:r>
          </a:p>
          <a:p>
            <a:r>
              <a:rPr lang="en-US" dirty="0"/>
              <a:t>of salt. </a:t>
            </a:r>
          </a:p>
        </p:txBody>
      </p:sp>
    </p:spTree>
    <p:extLst>
      <p:ext uri="{BB962C8B-B14F-4D97-AF65-F5344CB8AC3E}">
        <p14:creationId xmlns:p14="http://schemas.microsoft.com/office/powerpoint/2010/main" val="611624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C459-A48D-79E4-D268-E0A4EE0F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99949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63DB1-3A80-71A6-EC5D-6B39493F1E4F}"/>
              </a:ext>
            </a:extLst>
          </p:cNvPr>
          <p:cNvSpPr txBox="1"/>
          <p:nvPr/>
        </p:nvSpPr>
        <p:spPr>
          <a:xfrm>
            <a:off x="964311" y="1315784"/>
            <a:ext cx="9915906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MinionPro-Regular"/>
              </a:rPr>
              <a:t>Baltimore Police Department, </a:t>
            </a:r>
            <a:r>
              <a:rPr lang="en-US" sz="1600" b="0" i="0" u="none" strike="noStrike" baseline="0" dirty="0">
                <a:latin typeface="MinionPro-Regular"/>
                <a:hlinkClick r:id="rId2"/>
              </a:rPr>
              <a:t>https://www.baltimorepolice.org/</a:t>
            </a:r>
            <a:r>
              <a:rPr lang="en-US" sz="1600" b="0" i="0" u="none" strike="noStrike" baseline="0" dirty="0">
                <a:latin typeface="MinionPro-Regular"/>
              </a:rPr>
              <a:t>.</a:t>
            </a:r>
          </a:p>
          <a:p>
            <a:pPr algn="l"/>
            <a:endParaRPr lang="en-US" sz="1600" b="0" i="0" u="none" strike="noStrike" baseline="0" dirty="0">
              <a:latin typeface="MinionPro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MinionPro-Regular"/>
              </a:rPr>
              <a:t>Benoit – Fractal Analysis Software, </a:t>
            </a:r>
            <a:r>
              <a:rPr lang="en-US" sz="1600" b="0" i="0" u="none" strike="noStrike" baseline="0" dirty="0">
                <a:latin typeface="MinionPro-Regular"/>
                <a:hlinkClick r:id="rId3"/>
              </a:rPr>
              <a:t>http://www.trusoft-international.com/</a:t>
            </a:r>
            <a:r>
              <a:rPr lang="en-US" sz="1600" b="0" i="0" u="none" strike="noStrike" baseline="0" dirty="0">
                <a:latin typeface="MinionPro-Regular"/>
              </a:rPr>
              <a:t>.</a:t>
            </a:r>
          </a:p>
          <a:p>
            <a:pPr algn="l"/>
            <a:endParaRPr lang="en-US" sz="1600" b="0" i="0" u="none" strike="noStrike" baseline="0" dirty="0">
              <a:latin typeface="MinionPro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MinionPro-Regular"/>
              </a:rPr>
              <a:t>MELGAREJO, MIGUEL, and NELSON OBREGON. “Multifractal Approach to the Analysis of Crime Dynamics: Results for Burglary in San Francisco.” Fractals, vol. 25, no. 05, 2017, p. 1750043., </a:t>
            </a:r>
            <a:r>
              <a:rPr lang="en-US" sz="1600" b="0" i="0" u="none" strike="noStrike" baseline="0" dirty="0">
                <a:latin typeface="MinionPro-Regular"/>
                <a:hlinkClick r:id="rId4"/>
              </a:rPr>
              <a:t>https://doi.org/10.1142/s0218348x17500438</a:t>
            </a:r>
            <a:r>
              <a:rPr lang="en-US" sz="1600" b="0" i="0" u="none" strike="noStrike" baseline="0" dirty="0">
                <a:latin typeface="MinionPro-Regular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u="none" strike="noStrike" baseline="0" dirty="0">
              <a:latin typeface="MinionPro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MinionPro-Regular"/>
              </a:rPr>
              <a:t>Open Baltimore, </a:t>
            </a:r>
            <a:r>
              <a:rPr lang="en-US" sz="1600" b="0" i="0" u="none" strike="noStrike" baseline="0" dirty="0">
                <a:latin typeface="MinionPro-Regular"/>
                <a:hlinkClick r:id="rId5"/>
              </a:rPr>
              <a:t>https://data.baltimorecity.gov/</a:t>
            </a:r>
            <a:r>
              <a:rPr lang="en-US" sz="1600" b="0" i="0" u="none" strike="noStrike" baseline="0" dirty="0">
                <a:latin typeface="MinionPro-Regular"/>
              </a:rPr>
              <a:t>.</a:t>
            </a:r>
          </a:p>
          <a:p>
            <a:pPr algn="l"/>
            <a:endParaRPr lang="en-US" sz="1600" b="0" i="0" u="none" strike="noStrike" baseline="0" dirty="0">
              <a:latin typeface="MinionPro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MinionPro-Regular"/>
              </a:rPr>
              <a:t>Peters, Edgar E. Chaos and Order in the Capital Markets: A New View of Cycles, Prices, and Market Volatility. John Wiley &amp; Sons, 1996.</a:t>
            </a:r>
          </a:p>
          <a:p>
            <a:pPr algn="l"/>
            <a:endParaRPr lang="en-US" sz="1600" b="0" i="0" u="none" strike="noStrike" baseline="0" dirty="0">
              <a:latin typeface="MinionPro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MinionPro-Regular"/>
              </a:rPr>
              <a:t>“PRACMA: Hurst – R Documentation.” </a:t>
            </a:r>
            <a:r>
              <a:rPr lang="en-US" sz="1600" b="0" i="0" u="none" strike="noStrike" baseline="0" dirty="0" err="1">
                <a:latin typeface="MinionPro-Regular"/>
              </a:rPr>
              <a:t>Quantargo</a:t>
            </a:r>
            <a:r>
              <a:rPr lang="en-US" sz="1600" b="0" i="0" u="none" strike="noStrike" baseline="0" dirty="0">
                <a:latin typeface="MinionPro-Regular"/>
              </a:rPr>
              <a:t>, </a:t>
            </a:r>
            <a:r>
              <a:rPr lang="en-US" sz="1600" b="0" i="0" u="none" strike="noStrike" baseline="0" dirty="0">
                <a:latin typeface="MinionPro-Regular"/>
                <a:hlinkClick r:id="rId6"/>
              </a:rPr>
              <a:t>https://www.quantargo.com/help/r/latest/packages/pracma/2.3.3/hurst</a:t>
            </a:r>
            <a:r>
              <a:rPr lang="en-US" sz="1600" b="0" i="0" u="none" strike="noStrike" baseline="0" dirty="0">
                <a:latin typeface="MinionPro-Regular"/>
              </a:rPr>
              <a:t>.</a:t>
            </a:r>
          </a:p>
          <a:p>
            <a:pPr algn="l"/>
            <a:endParaRPr lang="en-US" sz="1600" b="0" i="0" u="none" strike="noStrike" baseline="0" dirty="0">
              <a:latin typeface="MinionPro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MinionPro-Regular"/>
              </a:rPr>
              <a:t>Schroeder, Manfred Robert. Fractals, Chaos, Power Laws: Minutes from an Infinite Paradise. Dover Publications, 2020.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u="none" strike="noStrike" baseline="0" dirty="0">
              <a:latin typeface="MinionPro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MinionPro-Regular"/>
              </a:rPr>
              <a:t>Verma, Arvind. “The Fractal Dimension of Policing.” Journal of Criminal Justice, vol. 26, no. 5, 1998, pp. 425–435., </a:t>
            </a:r>
            <a:r>
              <a:rPr lang="en-US" sz="1600" b="0" i="0" u="none" strike="noStrike" baseline="0" dirty="0">
                <a:latin typeface="MinionPro-Regular"/>
                <a:hlinkClick r:id="rId7"/>
              </a:rPr>
              <a:t>https://doi.org/10.1016/s0047-2352(98)00021-x</a:t>
            </a:r>
            <a:r>
              <a:rPr lang="en-US" sz="1600" b="0" i="0" u="none" strike="noStrike" baseline="0" dirty="0">
                <a:latin typeface="MinionPro-Regular"/>
              </a:rPr>
              <a:t>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73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454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MinionPro-Regular</vt:lpstr>
      <vt:lpstr>Office Theme</vt:lpstr>
      <vt:lpstr>PowerPoint Presentation</vt:lpstr>
      <vt:lpstr>First of at least three parts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 Systems Project</dc:title>
  <dc:creator>Randy Carlson</dc:creator>
  <cp:lastModifiedBy>Randy Carlson</cp:lastModifiedBy>
  <cp:revision>8</cp:revision>
  <dcterms:created xsi:type="dcterms:W3CDTF">2022-11-13T20:41:31Z</dcterms:created>
  <dcterms:modified xsi:type="dcterms:W3CDTF">2022-12-15T03:30:59Z</dcterms:modified>
</cp:coreProperties>
</file>